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24"/>
  </p:notesMasterIdLst>
  <p:handoutMasterIdLst>
    <p:handoutMasterId r:id="rId25"/>
  </p:handoutMasterIdLst>
  <p:sldIdLst>
    <p:sldId id="256" r:id="rId4"/>
    <p:sldId id="257" r:id="rId5"/>
    <p:sldId id="270" r:id="rId6"/>
    <p:sldId id="263" r:id="rId7"/>
    <p:sldId id="271" r:id="rId8"/>
    <p:sldId id="279" r:id="rId9"/>
    <p:sldId id="264" r:id="rId10"/>
    <p:sldId id="275" r:id="rId11"/>
    <p:sldId id="272" r:id="rId12"/>
    <p:sldId id="282" r:id="rId13"/>
    <p:sldId id="274" r:id="rId14"/>
    <p:sldId id="278" r:id="rId15"/>
    <p:sldId id="261" r:id="rId16"/>
    <p:sldId id="265" r:id="rId17"/>
    <p:sldId id="267" r:id="rId18"/>
    <p:sldId id="284" r:id="rId19"/>
    <p:sldId id="285" r:id="rId20"/>
    <p:sldId id="269" r:id="rId21"/>
    <p:sldId id="277" r:id="rId22"/>
    <p:sldId id="280" r:id="rId23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68" autoAdjust="0"/>
  </p:normalViewPr>
  <p:slideViewPr>
    <p:cSldViewPr snapToGrid="0" snapToObjects="1">
      <p:cViewPr varScale="1">
        <p:scale>
          <a:sx n="77" d="100"/>
          <a:sy n="77" d="100"/>
        </p:scale>
        <p:origin x="-102" y="-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009606-C56A-4D59-AF3E-32FB718BBBEA}" type="doc">
      <dgm:prSet loTypeId="urn:microsoft.com/office/officeart/2005/8/layout/hList7#1" loCatId="relationship" qsTypeId="urn:microsoft.com/office/officeart/2005/8/quickstyle/simple1" qsCatId="simple" csTypeId="urn:microsoft.com/office/officeart/2005/8/colors/colorful5" csCatId="colorful" phldr="1"/>
      <dgm:spPr/>
    </dgm:pt>
    <dgm:pt modelId="{F23232F5-D598-46ED-ABBC-275E96941A51}">
      <dgm:prSet phldrT="[Text]"/>
      <dgm:spPr>
        <a:solidFill>
          <a:srgbClr val="00CBE6"/>
        </a:solidFill>
      </dgm:spPr>
      <dgm:t>
        <a:bodyPr/>
        <a:lstStyle/>
        <a:p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Performance</a:t>
          </a:r>
        </a:p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Statewide school-based performance tour</a:t>
          </a:r>
        </a:p>
      </dgm:t>
    </dgm:pt>
    <dgm:pt modelId="{AB1C29E1-430B-4EF8-AAAB-7F7073D04EA8}" type="parTrans" cxnId="{257511DE-5A30-43C6-B986-55937A9BBEB4}">
      <dgm:prSet/>
      <dgm:spPr/>
      <dgm:t>
        <a:bodyPr/>
        <a:lstStyle/>
        <a:p>
          <a:endParaRPr lang="en-US"/>
        </a:p>
      </dgm:t>
    </dgm:pt>
    <dgm:pt modelId="{5BDE65CE-B990-4484-9BE3-308E90B88069}" type="sibTrans" cxnId="{257511DE-5A30-43C6-B986-55937A9BBEB4}">
      <dgm:prSet/>
      <dgm:spPr/>
      <dgm:t>
        <a:bodyPr/>
        <a:lstStyle/>
        <a:p>
          <a:endParaRPr lang="en-US"/>
        </a:p>
      </dgm:t>
    </dgm:pt>
    <dgm:pt modelId="{529E8EC5-7D36-4720-893A-CF9D4B597FCB}">
      <dgm:prSet phldrT="[Text]"/>
      <dgm:spPr>
        <a:solidFill>
          <a:srgbClr val="92D050"/>
        </a:solidFill>
      </dgm:spPr>
      <dgm:t>
        <a:bodyPr/>
        <a:lstStyle/>
        <a:p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Website</a:t>
          </a:r>
        </a:p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Educational, interactive website (English and Spanish)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B1A613-836F-47F3-AA90-77E75EF73805}" type="parTrans" cxnId="{192AD6DB-2019-405E-9857-EDBC929F8A06}">
      <dgm:prSet/>
      <dgm:spPr/>
      <dgm:t>
        <a:bodyPr/>
        <a:lstStyle/>
        <a:p>
          <a:endParaRPr lang="en-US"/>
        </a:p>
      </dgm:t>
    </dgm:pt>
    <dgm:pt modelId="{59A5E3F7-1FF9-4F27-945A-724C99A7A95F}" type="sibTrans" cxnId="{192AD6DB-2019-405E-9857-EDBC929F8A06}">
      <dgm:prSet/>
      <dgm:spPr/>
      <dgm:t>
        <a:bodyPr/>
        <a:lstStyle/>
        <a:p>
          <a:endParaRPr lang="en-US"/>
        </a:p>
      </dgm:t>
    </dgm:pt>
    <dgm:pt modelId="{1B1A513A-DE63-431B-A9C0-8FDD28B0B098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Media</a:t>
          </a:r>
        </a:p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Targeted mass media (radio, digital and cable TV)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5F649-70A0-42FB-9591-0356024B91D6}" type="parTrans" cxnId="{656910CF-3AF7-4A00-9650-3D83B831BA17}">
      <dgm:prSet/>
      <dgm:spPr/>
      <dgm:t>
        <a:bodyPr/>
        <a:lstStyle/>
        <a:p>
          <a:endParaRPr lang="en-US"/>
        </a:p>
      </dgm:t>
    </dgm:pt>
    <dgm:pt modelId="{3A2CC3A2-497B-479F-9EC4-5431F9790475}" type="sibTrans" cxnId="{656910CF-3AF7-4A00-9650-3D83B831BA17}">
      <dgm:prSet/>
      <dgm:spPr/>
      <dgm:t>
        <a:bodyPr/>
        <a:lstStyle/>
        <a:p>
          <a:endParaRPr lang="en-US"/>
        </a:p>
      </dgm:t>
    </dgm:pt>
    <dgm:pt modelId="{56B5E409-67F1-4533-BFE9-77920B7A577E}" type="pres">
      <dgm:prSet presAssocID="{D0009606-C56A-4D59-AF3E-32FB718BBBEA}" presName="Name0" presStyleCnt="0">
        <dgm:presLayoutVars>
          <dgm:dir/>
          <dgm:resizeHandles val="exact"/>
        </dgm:presLayoutVars>
      </dgm:prSet>
      <dgm:spPr/>
    </dgm:pt>
    <dgm:pt modelId="{052C5414-7E91-49A0-804F-C9850B066A55}" type="pres">
      <dgm:prSet presAssocID="{D0009606-C56A-4D59-AF3E-32FB718BBBEA}" presName="fgShape" presStyleLbl="fgShp" presStyleIdx="0" presStyleCnt="1" custScaleX="100338" custScaleY="130962" custLinFactNeighborY="-1888"/>
      <dgm:spPr/>
    </dgm:pt>
    <dgm:pt modelId="{900A24B7-F0B8-491A-BA7B-0853C23F3155}" type="pres">
      <dgm:prSet presAssocID="{D0009606-C56A-4D59-AF3E-32FB718BBBEA}" presName="linComp" presStyleCnt="0"/>
      <dgm:spPr/>
    </dgm:pt>
    <dgm:pt modelId="{710CE97B-9239-4045-B1C7-B6533E52196D}" type="pres">
      <dgm:prSet presAssocID="{F23232F5-D598-46ED-ABBC-275E96941A51}" presName="compNode" presStyleCnt="0"/>
      <dgm:spPr/>
    </dgm:pt>
    <dgm:pt modelId="{E9ABCD0D-87FB-4218-8135-91E412F848F5}" type="pres">
      <dgm:prSet presAssocID="{F23232F5-D598-46ED-ABBC-275E96941A51}" presName="bkgdShape" presStyleLbl="node1" presStyleIdx="0" presStyleCnt="3"/>
      <dgm:spPr/>
      <dgm:t>
        <a:bodyPr/>
        <a:lstStyle/>
        <a:p>
          <a:endParaRPr lang="en-US"/>
        </a:p>
      </dgm:t>
    </dgm:pt>
    <dgm:pt modelId="{36BFCE6A-1C7C-4E16-8B76-3F0B1489026E}" type="pres">
      <dgm:prSet presAssocID="{F23232F5-D598-46ED-ABBC-275E96941A5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D096F-406C-413B-ABC4-48F2A2BC87B0}" type="pres">
      <dgm:prSet presAssocID="{F23232F5-D598-46ED-ABBC-275E96941A51}" presName="invisiNode" presStyleLbl="node1" presStyleIdx="0" presStyleCnt="3"/>
      <dgm:spPr/>
    </dgm:pt>
    <dgm:pt modelId="{E0560BDE-4DC4-446B-9B5F-598D08A39574}" type="pres">
      <dgm:prSet presAssocID="{F23232F5-D598-46ED-ABBC-275E96941A51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C249A37-9F8D-4809-AE55-FD05D846E420}" type="pres">
      <dgm:prSet presAssocID="{5BDE65CE-B990-4484-9BE3-308E90B880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49BB0DF-7A42-45D8-9912-1A6A0C5EFB59}" type="pres">
      <dgm:prSet presAssocID="{529E8EC5-7D36-4720-893A-CF9D4B597FCB}" presName="compNode" presStyleCnt="0"/>
      <dgm:spPr/>
    </dgm:pt>
    <dgm:pt modelId="{740DD8CA-F179-4B43-9859-551F9B581F36}" type="pres">
      <dgm:prSet presAssocID="{529E8EC5-7D36-4720-893A-CF9D4B597FCB}" presName="bkgdShape" presStyleLbl="node1" presStyleIdx="1" presStyleCnt="3"/>
      <dgm:spPr/>
      <dgm:t>
        <a:bodyPr/>
        <a:lstStyle/>
        <a:p>
          <a:endParaRPr lang="en-US"/>
        </a:p>
      </dgm:t>
    </dgm:pt>
    <dgm:pt modelId="{F23FFB0C-6C63-411F-9520-776019061E29}" type="pres">
      <dgm:prSet presAssocID="{529E8EC5-7D36-4720-893A-CF9D4B597FC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8DC44-C220-4BFA-87F8-F28756984E14}" type="pres">
      <dgm:prSet presAssocID="{529E8EC5-7D36-4720-893A-CF9D4B597FCB}" presName="invisiNode" presStyleLbl="node1" presStyleIdx="1" presStyleCnt="3"/>
      <dgm:spPr/>
    </dgm:pt>
    <dgm:pt modelId="{AB4D73C5-9784-48B3-9D70-5A293422EBFB}" type="pres">
      <dgm:prSet presAssocID="{529E8EC5-7D36-4720-893A-CF9D4B597FCB}" presName="imagNode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37000"/>
          </a:stretch>
        </a:blipFill>
      </dgm:spPr>
    </dgm:pt>
    <dgm:pt modelId="{B63F80BD-059B-4C15-9CE7-029EAA079DF3}" type="pres">
      <dgm:prSet presAssocID="{59A5E3F7-1FF9-4F27-945A-724C99A7A9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F5A05D-7337-478F-9191-4A1F58446C45}" type="pres">
      <dgm:prSet presAssocID="{1B1A513A-DE63-431B-A9C0-8FDD28B0B098}" presName="compNode" presStyleCnt="0"/>
      <dgm:spPr/>
    </dgm:pt>
    <dgm:pt modelId="{5DEEF46D-93E8-429D-9773-2864381225C4}" type="pres">
      <dgm:prSet presAssocID="{1B1A513A-DE63-431B-A9C0-8FDD28B0B098}" presName="bkgdShape" presStyleLbl="node1" presStyleIdx="2" presStyleCnt="3"/>
      <dgm:spPr/>
      <dgm:t>
        <a:bodyPr/>
        <a:lstStyle/>
        <a:p>
          <a:endParaRPr lang="en-US"/>
        </a:p>
      </dgm:t>
    </dgm:pt>
    <dgm:pt modelId="{D7626EF2-2DBC-408E-8189-94986A191AEE}" type="pres">
      <dgm:prSet presAssocID="{1B1A513A-DE63-431B-A9C0-8FDD28B0B09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99EDE-3074-4452-AD0F-350A6830A7BA}" type="pres">
      <dgm:prSet presAssocID="{1B1A513A-DE63-431B-A9C0-8FDD28B0B098}" presName="invisiNode" presStyleLbl="node1" presStyleIdx="2" presStyleCnt="3"/>
      <dgm:spPr/>
    </dgm:pt>
    <dgm:pt modelId="{ECE69F49-E707-4DAD-B291-B7357B948C92}" type="pres">
      <dgm:prSet presAssocID="{1B1A513A-DE63-431B-A9C0-8FDD28B0B09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192AD6DB-2019-405E-9857-EDBC929F8A06}" srcId="{D0009606-C56A-4D59-AF3E-32FB718BBBEA}" destId="{529E8EC5-7D36-4720-893A-CF9D4B597FCB}" srcOrd="1" destOrd="0" parTransId="{FCB1A613-836F-47F3-AA90-77E75EF73805}" sibTransId="{59A5E3F7-1FF9-4F27-945A-724C99A7A95F}"/>
    <dgm:cxn modelId="{DA20CC80-D1CE-40A2-A753-B79A8CA5C284}" type="presOf" srcId="{F23232F5-D598-46ED-ABBC-275E96941A51}" destId="{E9ABCD0D-87FB-4218-8135-91E412F848F5}" srcOrd="0" destOrd="0" presId="urn:microsoft.com/office/officeart/2005/8/layout/hList7#1"/>
    <dgm:cxn modelId="{257511DE-5A30-43C6-B986-55937A9BBEB4}" srcId="{D0009606-C56A-4D59-AF3E-32FB718BBBEA}" destId="{F23232F5-D598-46ED-ABBC-275E96941A51}" srcOrd="0" destOrd="0" parTransId="{AB1C29E1-430B-4EF8-AAAB-7F7073D04EA8}" sibTransId="{5BDE65CE-B990-4484-9BE3-308E90B88069}"/>
    <dgm:cxn modelId="{68A2F76D-E1D6-4D2D-9B9B-8E9002F4D25A}" type="presOf" srcId="{529E8EC5-7D36-4720-893A-CF9D4B597FCB}" destId="{F23FFB0C-6C63-411F-9520-776019061E29}" srcOrd="1" destOrd="0" presId="urn:microsoft.com/office/officeart/2005/8/layout/hList7#1"/>
    <dgm:cxn modelId="{EFE29659-C937-416D-B450-542F772F1E8E}" type="presOf" srcId="{D0009606-C56A-4D59-AF3E-32FB718BBBEA}" destId="{56B5E409-67F1-4533-BFE9-77920B7A577E}" srcOrd="0" destOrd="0" presId="urn:microsoft.com/office/officeart/2005/8/layout/hList7#1"/>
    <dgm:cxn modelId="{19497F3B-AC45-4CE7-B9E7-89DB0BD36761}" type="presOf" srcId="{529E8EC5-7D36-4720-893A-CF9D4B597FCB}" destId="{740DD8CA-F179-4B43-9859-551F9B581F36}" srcOrd="0" destOrd="0" presId="urn:microsoft.com/office/officeart/2005/8/layout/hList7#1"/>
    <dgm:cxn modelId="{656910CF-3AF7-4A00-9650-3D83B831BA17}" srcId="{D0009606-C56A-4D59-AF3E-32FB718BBBEA}" destId="{1B1A513A-DE63-431B-A9C0-8FDD28B0B098}" srcOrd="2" destOrd="0" parTransId="{66A5F649-70A0-42FB-9591-0356024B91D6}" sibTransId="{3A2CC3A2-497B-479F-9EC4-5431F9790475}"/>
    <dgm:cxn modelId="{8CB9A7FA-B6B8-4417-8361-34A617757D50}" type="presOf" srcId="{1B1A513A-DE63-431B-A9C0-8FDD28B0B098}" destId="{D7626EF2-2DBC-408E-8189-94986A191AEE}" srcOrd="1" destOrd="0" presId="urn:microsoft.com/office/officeart/2005/8/layout/hList7#1"/>
    <dgm:cxn modelId="{13561AD4-5837-43A4-A3FA-37B7CA747475}" type="presOf" srcId="{1B1A513A-DE63-431B-A9C0-8FDD28B0B098}" destId="{5DEEF46D-93E8-429D-9773-2864381225C4}" srcOrd="0" destOrd="0" presId="urn:microsoft.com/office/officeart/2005/8/layout/hList7#1"/>
    <dgm:cxn modelId="{64A83657-4B5C-430D-8952-AEF6C38FD926}" type="presOf" srcId="{59A5E3F7-1FF9-4F27-945A-724C99A7A95F}" destId="{B63F80BD-059B-4C15-9CE7-029EAA079DF3}" srcOrd="0" destOrd="0" presId="urn:microsoft.com/office/officeart/2005/8/layout/hList7#1"/>
    <dgm:cxn modelId="{EC0F3497-756F-4D16-84AE-58CE7C8C618B}" type="presOf" srcId="{5BDE65CE-B990-4484-9BE3-308E90B88069}" destId="{3C249A37-9F8D-4809-AE55-FD05D846E420}" srcOrd="0" destOrd="0" presId="urn:microsoft.com/office/officeart/2005/8/layout/hList7#1"/>
    <dgm:cxn modelId="{480FEBE0-3DB4-4EF5-BED1-6C86895A9C5C}" type="presOf" srcId="{F23232F5-D598-46ED-ABBC-275E96941A51}" destId="{36BFCE6A-1C7C-4E16-8B76-3F0B1489026E}" srcOrd="1" destOrd="0" presId="urn:microsoft.com/office/officeart/2005/8/layout/hList7#1"/>
    <dgm:cxn modelId="{0CCD9BBC-6DA1-435F-9D84-2F99F39F0B18}" type="presParOf" srcId="{56B5E409-67F1-4533-BFE9-77920B7A577E}" destId="{052C5414-7E91-49A0-804F-C9850B066A55}" srcOrd="0" destOrd="0" presId="urn:microsoft.com/office/officeart/2005/8/layout/hList7#1"/>
    <dgm:cxn modelId="{611A738A-8BF2-453A-84E4-D69EC2AF96B5}" type="presParOf" srcId="{56B5E409-67F1-4533-BFE9-77920B7A577E}" destId="{900A24B7-F0B8-491A-BA7B-0853C23F3155}" srcOrd="1" destOrd="0" presId="urn:microsoft.com/office/officeart/2005/8/layout/hList7#1"/>
    <dgm:cxn modelId="{E75F2E6B-640C-4046-B44A-2D01464CB693}" type="presParOf" srcId="{900A24B7-F0B8-491A-BA7B-0853C23F3155}" destId="{710CE97B-9239-4045-B1C7-B6533E52196D}" srcOrd="0" destOrd="0" presId="urn:microsoft.com/office/officeart/2005/8/layout/hList7#1"/>
    <dgm:cxn modelId="{2BDBB0EE-16BA-414C-B24A-84557213EBD2}" type="presParOf" srcId="{710CE97B-9239-4045-B1C7-B6533E52196D}" destId="{E9ABCD0D-87FB-4218-8135-91E412F848F5}" srcOrd="0" destOrd="0" presId="urn:microsoft.com/office/officeart/2005/8/layout/hList7#1"/>
    <dgm:cxn modelId="{692B3E75-24DB-4D6F-96E8-DFB905A1BB33}" type="presParOf" srcId="{710CE97B-9239-4045-B1C7-B6533E52196D}" destId="{36BFCE6A-1C7C-4E16-8B76-3F0B1489026E}" srcOrd="1" destOrd="0" presId="urn:microsoft.com/office/officeart/2005/8/layout/hList7#1"/>
    <dgm:cxn modelId="{180644BD-D7EB-45B7-8C41-A851D8A09DAC}" type="presParOf" srcId="{710CE97B-9239-4045-B1C7-B6533E52196D}" destId="{F52D096F-406C-413B-ABC4-48F2A2BC87B0}" srcOrd="2" destOrd="0" presId="urn:microsoft.com/office/officeart/2005/8/layout/hList7#1"/>
    <dgm:cxn modelId="{32BD5672-47F3-46E8-996F-4DA2BE8637E6}" type="presParOf" srcId="{710CE97B-9239-4045-B1C7-B6533E52196D}" destId="{E0560BDE-4DC4-446B-9B5F-598D08A39574}" srcOrd="3" destOrd="0" presId="urn:microsoft.com/office/officeart/2005/8/layout/hList7#1"/>
    <dgm:cxn modelId="{5D198FDD-EBBF-4432-A2CF-20BEF572DEFB}" type="presParOf" srcId="{900A24B7-F0B8-491A-BA7B-0853C23F3155}" destId="{3C249A37-9F8D-4809-AE55-FD05D846E420}" srcOrd="1" destOrd="0" presId="urn:microsoft.com/office/officeart/2005/8/layout/hList7#1"/>
    <dgm:cxn modelId="{0540C69C-A866-43C1-8AE3-F06171B65384}" type="presParOf" srcId="{900A24B7-F0B8-491A-BA7B-0853C23F3155}" destId="{349BB0DF-7A42-45D8-9912-1A6A0C5EFB59}" srcOrd="2" destOrd="0" presId="urn:microsoft.com/office/officeart/2005/8/layout/hList7#1"/>
    <dgm:cxn modelId="{FAB72CAA-412B-4C47-8F7C-4C4D0E678336}" type="presParOf" srcId="{349BB0DF-7A42-45D8-9912-1A6A0C5EFB59}" destId="{740DD8CA-F179-4B43-9859-551F9B581F36}" srcOrd="0" destOrd="0" presId="urn:microsoft.com/office/officeart/2005/8/layout/hList7#1"/>
    <dgm:cxn modelId="{3D45CA1C-69C5-458F-843C-8677236CEDAC}" type="presParOf" srcId="{349BB0DF-7A42-45D8-9912-1A6A0C5EFB59}" destId="{F23FFB0C-6C63-411F-9520-776019061E29}" srcOrd="1" destOrd="0" presId="urn:microsoft.com/office/officeart/2005/8/layout/hList7#1"/>
    <dgm:cxn modelId="{9D2CA048-AC68-4452-9823-660D8BFCC14E}" type="presParOf" srcId="{349BB0DF-7A42-45D8-9912-1A6A0C5EFB59}" destId="{9EE8DC44-C220-4BFA-87F8-F28756984E14}" srcOrd="2" destOrd="0" presId="urn:microsoft.com/office/officeart/2005/8/layout/hList7#1"/>
    <dgm:cxn modelId="{5E4F6717-AE2C-40E9-86E9-65DB3D72CC5B}" type="presParOf" srcId="{349BB0DF-7A42-45D8-9912-1A6A0C5EFB59}" destId="{AB4D73C5-9784-48B3-9D70-5A293422EBFB}" srcOrd="3" destOrd="0" presId="urn:microsoft.com/office/officeart/2005/8/layout/hList7#1"/>
    <dgm:cxn modelId="{7E78E668-FEA9-4D47-A6BD-73EC25147D6D}" type="presParOf" srcId="{900A24B7-F0B8-491A-BA7B-0853C23F3155}" destId="{B63F80BD-059B-4C15-9CE7-029EAA079DF3}" srcOrd="3" destOrd="0" presId="urn:microsoft.com/office/officeart/2005/8/layout/hList7#1"/>
    <dgm:cxn modelId="{3CF3A123-0A22-47A7-AEF5-B06E6D981C91}" type="presParOf" srcId="{900A24B7-F0B8-491A-BA7B-0853C23F3155}" destId="{ECF5A05D-7337-478F-9191-4A1F58446C45}" srcOrd="4" destOrd="0" presId="urn:microsoft.com/office/officeart/2005/8/layout/hList7#1"/>
    <dgm:cxn modelId="{44FA6BBB-C5F2-4DD4-9950-0F2E2F0E95E0}" type="presParOf" srcId="{ECF5A05D-7337-478F-9191-4A1F58446C45}" destId="{5DEEF46D-93E8-429D-9773-2864381225C4}" srcOrd="0" destOrd="0" presId="urn:microsoft.com/office/officeart/2005/8/layout/hList7#1"/>
    <dgm:cxn modelId="{A3476ABF-6B24-4EFF-9E61-44E1FF9FE9AE}" type="presParOf" srcId="{ECF5A05D-7337-478F-9191-4A1F58446C45}" destId="{D7626EF2-2DBC-408E-8189-94986A191AEE}" srcOrd="1" destOrd="0" presId="urn:microsoft.com/office/officeart/2005/8/layout/hList7#1"/>
    <dgm:cxn modelId="{4626BE9E-2329-461D-BAE6-71DDB07133AE}" type="presParOf" srcId="{ECF5A05D-7337-478F-9191-4A1F58446C45}" destId="{93999EDE-3074-4452-AD0F-350A6830A7BA}" srcOrd="2" destOrd="0" presId="urn:microsoft.com/office/officeart/2005/8/layout/hList7#1"/>
    <dgm:cxn modelId="{F0A0501D-2C8B-4599-9660-E17C7F7DCB14}" type="presParOf" srcId="{ECF5A05D-7337-478F-9191-4A1F58446C45}" destId="{ECE69F49-E707-4DAD-B291-B7357B948C9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BCD0D-87FB-4218-8135-91E412F848F5}">
      <dsp:nvSpPr>
        <dsp:cNvPr id="0" name=""/>
        <dsp:cNvSpPr/>
      </dsp:nvSpPr>
      <dsp:spPr>
        <a:xfrm>
          <a:off x="1316" y="0"/>
          <a:ext cx="2048033" cy="3669268"/>
        </a:xfrm>
        <a:prstGeom prst="roundRect">
          <a:avLst>
            <a:gd name="adj" fmla="val 10000"/>
          </a:avLst>
        </a:prstGeom>
        <a:solidFill>
          <a:srgbClr val="00CBE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>
            <a:solidFill>
              <a:schemeClr val="tx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Performance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Statewide school-based performance tour</a:t>
          </a:r>
        </a:p>
      </dsp:txBody>
      <dsp:txXfrm>
        <a:off x="1316" y="1467707"/>
        <a:ext cx="2048033" cy="1467707"/>
      </dsp:txXfrm>
    </dsp:sp>
    <dsp:sp modelId="{E0560BDE-4DC4-446B-9B5F-598D08A39574}">
      <dsp:nvSpPr>
        <dsp:cNvPr id="0" name=""/>
        <dsp:cNvSpPr/>
      </dsp:nvSpPr>
      <dsp:spPr>
        <a:xfrm>
          <a:off x="414399" y="220156"/>
          <a:ext cx="1221866" cy="122186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DD8CA-F179-4B43-9859-551F9B581F36}">
      <dsp:nvSpPr>
        <dsp:cNvPr id="0" name=""/>
        <dsp:cNvSpPr/>
      </dsp:nvSpPr>
      <dsp:spPr>
        <a:xfrm>
          <a:off x="2110790" y="0"/>
          <a:ext cx="2048033" cy="3669268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>
            <a:solidFill>
              <a:schemeClr val="tx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Website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Educational, interactive website (English and Spanish)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0790" y="1467707"/>
        <a:ext cx="2048033" cy="1467707"/>
      </dsp:txXfrm>
    </dsp:sp>
    <dsp:sp modelId="{AB4D73C5-9784-48B3-9D70-5A293422EBFB}">
      <dsp:nvSpPr>
        <dsp:cNvPr id="0" name=""/>
        <dsp:cNvSpPr/>
      </dsp:nvSpPr>
      <dsp:spPr>
        <a:xfrm>
          <a:off x="2523874" y="220156"/>
          <a:ext cx="1221866" cy="1221866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EF46D-93E8-429D-9773-2864381225C4}">
      <dsp:nvSpPr>
        <dsp:cNvPr id="0" name=""/>
        <dsp:cNvSpPr/>
      </dsp:nvSpPr>
      <dsp:spPr>
        <a:xfrm>
          <a:off x="4220265" y="0"/>
          <a:ext cx="2048033" cy="3669268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>
            <a:solidFill>
              <a:schemeClr val="tx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Media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Targeted mass media (radio, digital and cable TV)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0265" y="1467707"/>
        <a:ext cx="2048033" cy="1467707"/>
      </dsp:txXfrm>
    </dsp:sp>
    <dsp:sp modelId="{ECE69F49-E707-4DAD-B291-B7357B948C92}">
      <dsp:nvSpPr>
        <dsp:cNvPr id="0" name=""/>
        <dsp:cNvSpPr/>
      </dsp:nvSpPr>
      <dsp:spPr>
        <a:xfrm>
          <a:off x="4633348" y="220156"/>
          <a:ext cx="1221866" cy="122186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C5414-7E91-49A0-804F-C9850B066A55}">
      <dsp:nvSpPr>
        <dsp:cNvPr id="0" name=""/>
        <dsp:cNvSpPr/>
      </dsp:nvSpPr>
      <dsp:spPr>
        <a:xfrm>
          <a:off x="241036" y="2839817"/>
          <a:ext cx="5787541" cy="720802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5B5737-BE81-4FFE-A8A8-375DB91A638D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31C86F-2C6A-4E48-81E4-8179456FE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2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678DF9-14B0-4670-A616-A0264B3ADD7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AD3E50-E46A-4220-9686-48F3E123D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Kate to summarize</a:t>
            </a:r>
            <a:r>
              <a:rPr lang="en-US" baseline="0" dirty="0" smtClean="0"/>
              <a:t> Walk In Our Shoes campaign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5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Diane</a:t>
            </a:r>
            <a:r>
              <a:rPr lang="en-US" baseline="0" dirty="0" smtClean="0"/>
              <a:t> speaks to how the idea of a school performance began (started with an idea for a video game)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Monica talks about the complexity of a statewide tour and utilizing partnerships to make it a success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6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Diane discusses the importance of the talk back and having a school counselor present at</a:t>
            </a:r>
            <a:r>
              <a:rPr lang="en-US" baseline="0" dirty="0" smtClean="0"/>
              <a:t> the performance.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2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Kate debriefs</a:t>
            </a:r>
            <a:r>
              <a:rPr lang="en-US" baseline="0" dirty="0" smtClean="0"/>
              <a:t> the success of the two-year program and the impact made so 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Kate reviews the feedback from a variety of 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81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Surveys of website users and non-non users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 survey at school performances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survey of teachers and administrators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70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Surveys of User and Non-Users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WIOS website users (aged 9-13), convenience sample of non-users (11-13 year olds only)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survey, n=548, March 2014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Non-user survey, n=551; convenience sample from malls; fall  2011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 issues explored with 11-13 year old segments only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 User Respondent Recruitment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 in securing consent +incentivizing participation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survey on WIOS site not feasible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Solution: used CA opt-in panel with parents/middle-school youth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of parents invited to participate; asked to use link to go to NORC survey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Consent was secured again and child was asked to go to WIOS site for at least a 5 minute visit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 results of exposure only with this group, not users who came from media and school performances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Website: Findings about Effectiveness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Youth exposed to website were significantly more knowledgeable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of the 28 knowledge measures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Prevalence of mental illness, recovery, stigma and discrimination, types and causes of mental illness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SDR Intentions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76% said they will act differently towards people with MI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62% said they will visit site again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58% will share info with friends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75% will share info with family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Website: User Reactions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large majorities: easy to use and understand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large majorities: learned things, answered questions, changed thoughts about people with MI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Enjoyed real-life stories and the shoe gallery posted on the site by other youth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70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Performances: RAND Pre-Post Student Survey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change in all 5 knowledge measures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Measures addressed prevalence, signs, treatment and recovery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change for help-seeking or support giving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Performances: Teacher and Administrator Survey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n==97 on line survey of teachers and administrators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90% rated performance as successful in educating students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63% reported that performance started a discussion in classroom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70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Diane</a:t>
            </a:r>
            <a:r>
              <a:rPr lang="en-US" baseline="0" dirty="0" smtClean="0"/>
              <a:t> talks about the resources for teachers that make this campaign sustainable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38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Diane</a:t>
            </a:r>
            <a:r>
              <a:rPr lang="en-US" baseline="0" dirty="0" smtClean="0"/>
              <a:t> talks about the youth resources and the development behind them (specifically the narratives)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62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Q&amp;A for all</a:t>
            </a:r>
          </a:p>
          <a:p>
            <a:r>
              <a:rPr lang="en-US" smtClean="0"/>
              <a:t>- If</a:t>
            </a:r>
            <a:r>
              <a:rPr lang="en-US" baseline="0" smtClean="0"/>
              <a:t> </a:t>
            </a:r>
            <a:r>
              <a:rPr lang="en-US" baseline="0" dirty="0" smtClean="0"/>
              <a:t>time, show the last slide which is </a:t>
            </a:r>
            <a:r>
              <a:rPr lang="en-US" baseline="0" smtClean="0"/>
              <a:t>Scarlett’s 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9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Kate to touch on our EMM</a:t>
            </a:r>
            <a:r>
              <a:rPr lang="en-US" baseline="0" dirty="0" smtClean="0"/>
              <a:t> lifespan approach and give background on why we identified this audience.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goal of the inoculation campaign is to stop stigma association with mental health challenge</a:t>
            </a:r>
            <a:r>
              <a:rPr lang="en-US" sz="1400" baseline="0" dirty="0" smtClean="0"/>
              <a:t> </a:t>
            </a:r>
            <a:r>
              <a:rPr lang="en-US" sz="1400" dirty="0" smtClean="0"/>
              <a:t>from developing by filling gaps in knowledge about mental health and debunking myths associated</a:t>
            </a:r>
            <a:r>
              <a:rPr lang="en-US" sz="1400" baseline="0" dirty="0" smtClean="0"/>
              <a:t> </a:t>
            </a:r>
            <a:r>
              <a:rPr lang="en-US" sz="1400" dirty="0" smtClean="0"/>
              <a:t>with people with mental health challenges</a:t>
            </a:r>
            <a:endParaRPr lang="en-US" baseline="0" dirty="0" smtClean="0"/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Research maps stigma s a problem originating from ignorance/lack of knowledge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Early onset of mental illness/stigma emphasized critical targeting of promotion and early intervention (Australia)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Monica and Diane to elaborate on what makes this population susceptible to stigma and why PEI is important for this age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00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Nicole to discuss</a:t>
            </a:r>
            <a:r>
              <a:rPr lang="en-US" baseline="0" dirty="0" smtClean="0"/>
              <a:t> the intercept survey used for baseline.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Purpose was to assess knowledge, attitudes and behaviors related to the issues of stigma and discrimination. Overall, knowledge levels were low.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Mention that this baseline survey was used in future evaluations of knowledge after exposure to campaign elements (Larry to elaborate in later slides).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4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Kate to discuss the campaign</a:t>
            </a:r>
            <a:r>
              <a:rPr lang="en-US" baseline="0" dirty="0" smtClean="0"/>
              <a:t> strategy of using authentic stories from mobilizers to allow tweens to hear positive messages about mental health before stigma 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69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Nicole to discuss how</a:t>
            </a:r>
            <a:r>
              <a:rPr lang="en-US" baseline="0" dirty="0" smtClean="0"/>
              <a:t> the campaign strategy translates to the creative components such as the website, school tour and media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Online Advertising to provide interactive teaser questions/facts about mental illness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Radio Advertising to provide educational facts that stick with radio’s repetition and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9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Kate to briefly</a:t>
            </a:r>
            <a:r>
              <a:rPr lang="en-US" baseline="0" dirty="0" smtClean="0"/>
              <a:t> introduce the three elements of the Walk In Our Shoes campaign.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6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Monica to discuss the importance of a Spanish-language</a:t>
            </a:r>
            <a:r>
              <a:rPr lang="en-US" baseline="0" dirty="0" smtClean="0"/>
              <a:t> campaign for children in California, especially because a large subset of residents are ESL learners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Kate and Nicole to fill in the resources provided on </a:t>
            </a:r>
            <a:r>
              <a:rPr lang="en-US" baseline="0" dirty="0" err="1" smtClean="0"/>
              <a:t>PonteEnMisZapatos</a:t>
            </a:r>
            <a:r>
              <a:rPr lang="en-US" baseline="0" dirty="0" smtClean="0"/>
              <a:t>, including, myths vs. facts, shoe gallery, information for parents and teachers, what is mental health and stories.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41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Diane</a:t>
            </a:r>
            <a:r>
              <a:rPr lang="en-US" baseline="0" dirty="0" smtClean="0"/>
              <a:t> and Monica to talk about their involvement in the strategic council, why it is important to have a variety of voices at the table, and the impact that their contributions made to the campaign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9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Kate to discuss how the Walk In</a:t>
            </a:r>
            <a:r>
              <a:rPr lang="en-US" baseline="0" dirty="0" smtClean="0"/>
              <a:t> Our Shoes campaign reflects the true consumer and makes sure their voice is prominent in every aspect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D3E50-E46A-4220-9686-48F3E123D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5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2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91886" y="175845"/>
            <a:ext cx="8294914" cy="670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7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04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E logo for title slide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7" y="126222"/>
            <a:ext cx="1284827" cy="9162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6184" y="126222"/>
            <a:ext cx="4718183" cy="9162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126222"/>
            <a:ext cx="182815" cy="9162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1" name="Picture 10" descr="photo for title slide-01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81" y="129270"/>
            <a:ext cx="2848632" cy="9137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9183" cy="899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SE14 PPT template title slide footer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3871"/>
            <a:ext cx="9149498" cy="4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8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9486" y="137886"/>
            <a:ext cx="8904513" cy="74731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0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6386" y="137886"/>
            <a:ext cx="202329" cy="7473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91886" y="175845"/>
            <a:ext cx="8294914" cy="670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505786" y="1193680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7" name="Picture 16" descr="RSE logo for slide footer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" y="4839444"/>
            <a:ext cx="562735" cy="3150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9338" y="4839444"/>
            <a:ext cx="8560160" cy="31505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87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8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73152" indent="-228600" algn="l" defTabSz="457200" rtl="0" eaLnBrk="1" latinLnBrk="0" hangingPunct="1">
        <a:spcBef>
          <a:spcPts val="600"/>
        </a:spcBef>
        <a:buClr>
          <a:schemeClr val="tx2"/>
        </a:buClr>
        <a:buSzPct val="71000"/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SzPct val="80000"/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SzPct val="80000"/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SzPct val="80000"/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8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kcalderazzo@rs-e.com" TargetMode="External"/><Relationship Id="rId3" Type="http://schemas.openxmlformats.org/officeDocument/2006/relationships/hyperlink" Target="http://www.walkinourshoes.org/" TargetMode="External"/><Relationship Id="rId7" Type="http://schemas.openxmlformats.org/officeDocument/2006/relationships/hyperlink" Target="mailto:bye-larry@norc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lampe@scoe.net" TargetMode="External"/><Relationship Id="rId11" Type="http://schemas.openxmlformats.org/officeDocument/2006/relationships/image" Target="../media/image45.jpeg"/><Relationship Id="rId5" Type="http://schemas.openxmlformats.org/officeDocument/2006/relationships/hyperlink" Target="mailto:mnepomuceno@cde.ca.gov" TargetMode="External"/><Relationship Id="rId10" Type="http://schemas.openxmlformats.org/officeDocument/2006/relationships/image" Target="../media/image44.jpg"/><Relationship Id="rId4" Type="http://schemas.openxmlformats.org/officeDocument/2006/relationships/hyperlink" Target="http://www.ponteenmiszapatos.org/" TargetMode="External"/><Relationship Id="rId9" Type="http://schemas.openxmlformats.org/officeDocument/2006/relationships/hyperlink" Target="mailto:njarred@rs-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464442" y="1344014"/>
            <a:ext cx="6502574" cy="177261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Reducing Stigma for the Next Generation: California’s “Walk In Our Shoes” Social Marketing Campaign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92103" y="3367416"/>
            <a:ext cx="7674913" cy="8007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0" i="0" kern="1000" spc="-1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200" spc="0" dirty="0"/>
              <a:t>Presented by</a:t>
            </a:r>
            <a:r>
              <a:rPr lang="en-US" sz="1200" spc="0" dirty="0" smtClean="0"/>
              <a:t>:</a:t>
            </a:r>
          </a:p>
          <a:p>
            <a:r>
              <a:rPr lang="en-US" sz="1200" b="1" spc="0" dirty="0" smtClean="0"/>
              <a:t>Nicole Jarred, </a:t>
            </a:r>
            <a:r>
              <a:rPr lang="en-US" sz="1200" spc="0" dirty="0" smtClean="0"/>
              <a:t>Account Supervisor, RSE</a:t>
            </a:r>
          </a:p>
          <a:p>
            <a:r>
              <a:rPr lang="en-US" sz="1200" b="1" spc="0" dirty="0" smtClean="0"/>
              <a:t>Kate Calderazzo, </a:t>
            </a:r>
            <a:r>
              <a:rPr lang="en-US" sz="1200" spc="0" dirty="0" smtClean="0"/>
              <a:t>Account Assistant, RSE</a:t>
            </a:r>
          </a:p>
          <a:p>
            <a:r>
              <a:rPr lang="en-US" sz="1200" b="1" spc="0" dirty="0" smtClean="0"/>
              <a:t>Monica Nepomuceno, MSW, BSW, </a:t>
            </a:r>
            <a:r>
              <a:rPr lang="en-US" sz="1200" spc="0" dirty="0" smtClean="0"/>
              <a:t>Education Programs Consultant, California Department of Education</a:t>
            </a:r>
          </a:p>
          <a:p>
            <a:r>
              <a:rPr lang="en-US" sz="1200" b="1" spc="0" dirty="0" smtClean="0"/>
              <a:t>Diane Lampe, MS, PPS </a:t>
            </a:r>
            <a:r>
              <a:rPr lang="en-US" sz="1200" spc="0" dirty="0" smtClean="0"/>
              <a:t>Coordinator Prevention and Student Services, Sacramento County Office of Education</a:t>
            </a:r>
          </a:p>
          <a:p>
            <a:r>
              <a:rPr lang="en-US" sz="1200" b="1" spc="0" dirty="0" smtClean="0"/>
              <a:t>Larry Bye, MA, </a:t>
            </a:r>
            <a:r>
              <a:rPr lang="en-US" sz="1200" spc="0" dirty="0" smtClean="0"/>
              <a:t>Senior Fellow, NORC at the University of Chicago</a:t>
            </a:r>
          </a:p>
          <a:p>
            <a:endParaRPr lang="en-US" sz="1200" spc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65731" y="3221867"/>
            <a:ext cx="6248887" cy="0"/>
          </a:xfrm>
          <a:prstGeom prst="line">
            <a:avLst/>
          </a:prstGeom>
          <a:ln w="12700" cmpd="sng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20" y="109266"/>
            <a:ext cx="2907142" cy="95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218732"/>
            <a:ext cx="8181014" cy="3603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None/>
            </a:pPr>
            <a:endParaRPr lang="en-US" sz="1400" b="1" dirty="0" smtClean="0"/>
          </a:p>
          <a:p>
            <a:pPr>
              <a:spcAft>
                <a:spcPts val="600"/>
              </a:spcAft>
              <a:buNone/>
            </a:pPr>
            <a:endParaRPr lang="en-US" sz="1400" b="1" dirty="0"/>
          </a:p>
          <a:p>
            <a:pPr>
              <a:spcAft>
                <a:spcPts val="600"/>
              </a:spcAft>
              <a:buNone/>
            </a:pPr>
            <a:endParaRPr lang="en-US" sz="1400" b="1" dirty="0" smtClean="0"/>
          </a:p>
          <a:p>
            <a:pPr>
              <a:spcAft>
                <a:spcPts val="600"/>
              </a:spcAft>
              <a:buNone/>
            </a:pPr>
            <a:endParaRPr lang="en-US" sz="1400" b="1" dirty="0"/>
          </a:p>
          <a:p>
            <a:pPr>
              <a:spcAft>
                <a:spcPts val="600"/>
              </a:spcAft>
              <a:buNone/>
            </a:pPr>
            <a:endParaRPr lang="en-US" sz="1400" b="1" dirty="0" smtClean="0"/>
          </a:p>
          <a:p>
            <a:pPr>
              <a:spcAft>
                <a:spcPts val="600"/>
              </a:spcAft>
              <a:buNone/>
            </a:pPr>
            <a:r>
              <a:rPr lang="en-US" sz="1400" b="1" dirty="0" smtClean="0"/>
              <a:t>Stakeholder Involvement</a:t>
            </a:r>
            <a:endParaRPr lang="en-US" sz="1400" b="1" dirty="0"/>
          </a:p>
          <a:p>
            <a:pPr>
              <a:spcBef>
                <a:spcPts val="0"/>
              </a:spcBef>
            </a:pPr>
            <a:r>
              <a:rPr lang="en-US" sz="1400" dirty="0" smtClean="0"/>
              <a:t>Walk In Our Shoes showcases authentic stories from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influential transitional-age youth.</a:t>
            </a:r>
          </a:p>
          <a:p>
            <a:r>
              <a:rPr lang="en-US" sz="1400" dirty="0" smtClean="0"/>
              <a:t>Create your own unique shoe and support others with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“Like” function. </a:t>
            </a:r>
          </a:p>
          <a:p>
            <a:r>
              <a:rPr lang="en-US" sz="1400" dirty="0" smtClean="0"/>
              <a:t>Interactive campaign stresses the importance of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consumer-driven movement.  </a:t>
            </a:r>
            <a:endParaRPr lang="en-US" sz="1400" dirty="0"/>
          </a:p>
          <a:p>
            <a:pPr>
              <a:buNone/>
            </a:pPr>
            <a:endParaRPr lang="en-US" sz="1200" dirty="0" smtClean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8" y="1025228"/>
            <a:ext cx="3703159" cy="17433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53" y="1030842"/>
            <a:ext cx="2989212" cy="274911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6098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Performance Tour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068420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Script Development</a:t>
            </a:r>
          </a:p>
          <a:p>
            <a:r>
              <a:rPr lang="en-US" sz="1400" dirty="0" smtClean="0"/>
              <a:t>Collaborated with strategic council and local children’s theater, B Street Theatre.</a:t>
            </a:r>
          </a:p>
          <a:p>
            <a:r>
              <a:rPr lang="en-US" sz="1400" dirty="0" smtClean="0"/>
              <a:t>Developed a 35-minute play with a 15-minute talk back section immediately following the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     performance.</a:t>
            </a:r>
          </a:p>
          <a:p>
            <a:pPr>
              <a:buNone/>
            </a:pPr>
            <a:endParaRPr lang="en-US" sz="1400" b="1" dirty="0" smtClean="0"/>
          </a:p>
          <a:p>
            <a:pPr>
              <a:buNone/>
            </a:pPr>
            <a:r>
              <a:rPr lang="en-US" sz="1400" b="1" dirty="0" smtClean="0"/>
              <a:t>Scheduling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Collaborative effort, utilizing statewide partners to penetrate a variety of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/>
              <a:t> </a:t>
            </a:r>
            <a:r>
              <a:rPr lang="en-US" sz="1400" dirty="0" smtClean="0"/>
              <a:t>    regional infrastructures.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California </a:t>
            </a:r>
            <a:r>
              <a:rPr lang="en-US" sz="1400" dirty="0"/>
              <a:t>Department of Education and the Regional K-12 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Student </a:t>
            </a:r>
            <a:r>
              <a:rPr lang="en-US" sz="1400" dirty="0"/>
              <a:t>Mental </a:t>
            </a:r>
            <a:r>
              <a:rPr lang="en-US" sz="1400" dirty="0" smtClean="0"/>
              <a:t>Health </a:t>
            </a:r>
            <a:r>
              <a:rPr lang="en-US" sz="1400" dirty="0"/>
              <a:t>Initiative Regional Leads communicated 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with </a:t>
            </a:r>
            <a:r>
              <a:rPr lang="en-US" sz="1400" dirty="0"/>
              <a:t>education partners </a:t>
            </a:r>
            <a:r>
              <a:rPr lang="en-US" sz="1400" dirty="0" smtClean="0"/>
              <a:t>including </a:t>
            </a:r>
            <a:r>
              <a:rPr lang="en-US" sz="1400" dirty="0"/>
              <a:t>county offices of education 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and </a:t>
            </a:r>
            <a:r>
              <a:rPr lang="en-US" sz="1400" dirty="0"/>
              <a:t>school districts across the state. 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endParaRPr lang="en-US" sz="1200" dirty="0"/>
          </a:p>
          <a:p>
            <a:pPr>
              <a:buNone/>
            </a:pPr>
            <a:endParaRPr lang="en-US" sz="1200" dirty="0" smtClean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94" y="3043824"/>
            <a:ext cx="3257904" cy="162838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Performance Tour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093472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200" b="1" dirty="0" smtClean="0"/>
              <a:t>									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Talk Back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Includes a school counselor, school psychologist or other trusted mental health professional whom students will recognize when seeking help.</a:t>
            </a:r>
          </a:p>
          <a:p>
            <a:pPr lvl="8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Allows the actors to interact with students and solidify teachings from the play.</a:t>
            </a:r>
          </a:p>
          <a:p>
            <a:pPr lvl="8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Proved to be a critical part of the performance where students were seen connecting to the subject matter and applying lessons to their own lives.</a:t>
            </a:r>
          </a:p>
          <a:p>
            <a:endParaRPr lang="en-US" sz="1200" dirty="0"/>
          </a:p>
          <a:p>
            <a:pPr>
              <a:buNone/>
            </a:pPr>
            <a:endParaRPr lang="en-US" sz="1200" dirty="0" smtClean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23" y="3343350"/>
            <a:ext cx="2455102" cy="137476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" y="1052423"/>
            <a:ext cx="3825344" cy="279306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38" y="3343350"/>
            <a:ext cx="1833019" cy="137476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874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4410" y="0"/>
            <a:ext cx="385959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511799" y="820056"/>
            <a:ext cx="3369734" cy="4136574"/>
          </a:xfrm>
          <a:prstGeom prst="rect">
            <a:avLst/>
          </a:prstGeom>
        </p:spPr>
        <p:txBody>
          <a:bodyPr numCol="2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Week Statewide Tour (August 2013 – October 2013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Elementary and Middle Schools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Performances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Counties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18,800 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0" indent="0" algn="ctr">
              <a:buNone/>
            </a:pPr>
            <a:endParaRPr lang="en-US" sz="2000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Week Statewide Tour (August 2014 – October 2014)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Elementary and Middle Schools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Performances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Counties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26,200  Students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6A6C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0280"/>
            <a:ext cx="5284410" cy="352293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3791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from School Tour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24691" y="2904259"/>
            <a:ext cx="2244436" cy="1579418"/>
          </a:xfrm>
          <a:prstGeom prst="wedgeRoundRectCallout">
            <a:avLst>
              <a:gd name="adj1" fmla="val 86378"/>
              <a:gd name="adj2" fmla="val 54307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“If I had to rank this play on a scale from 1-10, it would be a 10+. And trust me, I’m very critical since I’ve been a principal for 10 years.”             – Principal</a:t>
            </a:r>
            <a:endParaRPr lang="en-US" sz="1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725391" y="1065074"/>
            <a:ext cx="1111827" cy="1428750"/>
          </a:xfrm>
          <a:prstGeom prst="wedgeRoundRectCallout">
            <a:avLst>
              <a:gd name="adj1" fmla="val -52608"/>
              <a:gd name="adj2" fmla="val 82864"/>
              <a:gd name="adj3" fmla="val 1666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“Today was AWESOME. The kids loved it.”      – School Counselor</a:t>
            </a:r>
            <a:endParaRPr lang="en-US" sz="1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625937" y="3122468"/>
            <a:ext cx="2327563" cy="1423555"/>
          </a:xfrm>
          <a:prstGeom prst="wedgeRoundRectCallout">
            <a:avLst>
              <a:gd name="adj1" fmla="val -87595"/>
              <a:gd name="adj2" fmla="val 31213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“This play fits right into our bullying prevention curriculum.” –School Psychologist</a:t>
            </a:r>
            <a:endParaRPr lang="en-US" sz="1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680855" y="976751"/>
            <a:ext cx="2753591" cy="1517073"/>
          </a:xfrm>
          <a:prstGeom prst="wedgeRoundRectCallout">
            <a:avLst>
              <a:gd name="adj1" fmla="val 14596"/>
              <a:gd name="adj2" fmla="val 73843"/>
              <a:gd name="adj3" fmla="val 16667"/>
            </a:avLst>
          </a:prstGeom>
          <a:solidFill>
            <a:schemeClr val="accent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“As an administrator, it definitely enhanced the conversation about mental health among staff. It also reinforced the need for additional support staff for students and families.” – School Administrator</a:t>
            </a:r>
            <a:endParaRPr lang="en-US" sz="12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7039841" y="1447971"/>
            <a:ext cx="1818409" cy="1475509"/>
          </a:xfrm>
          <a:prstGeom prst="wedgeRoundRectCallout">
            <a:avLst>
              <a:gd name="adj1" fmla="val -124496"/>
              <a:gd name="adj2" fmla="val 88585"/>
              <a:gd name="adj3" fmla="val 16667"/>
            </a:avLst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“Thank you. You taught us how to be nice to each other.” - Student</a:t>
            </a:r>
            <a:endParaRPr lang="en-US" sz="12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98763" y="1096254"/>
            <a:ext cx="1870364" cy="1693715"/>
          </a:xfrm>
          <a:prstGeom prst="wedgeRoundRectCallout">
            <a:avLst>
              <a:gd name="adj1" fmla="val 89342"/>
              <a:gd name="adj2" fmla="val 60676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“I thought the performance was great and could tell the kids in the audience were engaged. The story covered so many areas relevant to what youth deal with today!”           – County Liaison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33" y="2904259"/>
            <a:ext cx="2553552" cy="18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989556"/>
            <a:ext cx="8181014" cy="3612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Components</a:t>
            </a:r>
          </a:p>
          <a:p>
            <a:r>
              <a:rPr lang="en-US" sz="1400" dirty="0" smtClean="0"/>
              <a:t>Surveys of website users and non-users</a:t>
            </a:r>
          </a:p>
          <a:p>
            <a:r>
              <a:rPr lang="en-US" sz="1400" dirty="0" smtClean="0"/>
              <a:t>RAND survey at school performances</a:t>
            </a:r>
          </a:p>
          <a:p>
            <a:r>
              <a:rPr lang="en-US" sz="1400" dirty="0" smtClean="0"/>
              <a:t>Small survey of teachers and administrators</a:t>
            </a:r>
          </a:p>
          <a:p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1726" y="1828801"/>
            <a:ext cx="3549124" cy="287215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426268"/>
            <a:ext cx="4729270" cy="224997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091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989556"/>
            <a:ext cx="8181014" cy="3612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NORC Website Evaluation 2014</a:t>
            </a:r>
            <a:endParaRPr lang="en-US" sz="1400" dirty="0" smtClean="0"/>
          </a:p>
          <a:p>
            <a:pPr marL="285750" indent="-285750"/>
            <a:r>
              <a:rPr lang="en-US" sz="1400" dirty="0" smtClean="0"/>
              <a:t>Process</a:t>
            </a:r>
          </a:p>
          <a:p>
            <a:pPr lvl="1"/>
            <a:r>
              <a:rPr lang="en-US" sz="1400" dirty="0" smtClean="0"/>
              <a:t>Walk In Our Shoes website users (aged 9-13), convenience sample of non-users (11-13 years old)</a:t>
            </a:r>
          </a:p>
          <a:p>
            <a:pPr lvl="1"/>
            <a:r>
              <a:rPr lang="en-US" sz="1400" dirty="0" smtClean="0"/>
              <a:t>Used California opt-in panel with parents and middle school youth</a:t>
            </a:r>
          </a:p>
          <a:p>
            <a:pPr lvl="1"/>
            <a:r>
              <a:rPr lang="en-US" sz="1400" dirty="0" smtClean="0"/>
              <a:t>Did not assess users who came from media and school performances</a:t>
            </a:r>
          </a:p>
          <a:p>
            <a:r>
              <a:rPr lang="en-US" sz="1400" dirty="0" smtClean="0"/>
              <a:t>Results</a:t>
            </a:r>
          </a:p>
          <a:p>
            <a:pPr lvl="1"/>
            <a:r>
              <a:rPr lang="en-US" sz="1400" dirty="0" smtClean="0"/>
              <a:t>Youth exposed to the website were significantly more knowledgeable in 23 of the 28 knowledge measures</a:t>
            </a:r>
          </a:p>
          <a:p>
            <a:pPr lvl="1"/>
            <a:r>
              <a:rPr lang="en-US" sz="1400" dirty="0" smtClean="0"/>
              <a:t>Large majorities found the website easy to use, understand and learn from</a:t>
            </a:r>
          </a:p>
          <a:p>
            <a:pPr lvl="1"/>
            <a:endParaRPr lang="en-US" sz="1000" dirty="0" smtClean="0"/>
          </a:p>
          <a:p>
            <a:pPr lvl="1"/>
            <a:endParaRPr lang="en-US" sz="140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4" y="3614113"/>
            <a:ext cx="2005354" cy="114323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60" y="3587385"/>
            <a:ext cx="1900414" cy="11994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63" y="3559940"/>
            <a:ext cx="2395429" cy="122687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512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989556"/>
            <a:ext cx="8181014" cy="3612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400" b="1" dirty="0" smtClean="0"/>
              <a:t>RAND School Performance Survey</a:t>
            </a:r>
          </a:p>
          <a:p>
            <a:pPr marL="171450" indent="-171450"/>
            <a:r>
              <a:rPr lang="en-US" sz="1400" dirty="0" smtClean="0"/>
              <a:t>Significant change in all 5 knowledge measures </a:t>
            </a:r>
          </a:p>
          <a:p>
            <a:pPr marL="171450" indent="-171450"/>
            <a:endParaRPr lang="en-US" sz="1400" b="1" dirty="0"/>
          </a:p>
          <a:p>
            <a:pPr marL="0" indent="0">
              <a:buNone/>
            </a:pPr>
            <a:r>
              <a:rPr lang="en-US" sz="1400" b="1" dirty="0" smtClean="0"/>
              <a:t>Teacher and Administrator Survey</a:t>
            </a:r>
          </a:p>
          <a:p>
            <a:pPr marL="171450" indent="-171450"/>
            <a:r>
              <a:rPr lang="en-US" sz="1400" dirty="0"/>
              <a:t>O</a:t>
            </a:r>
            <a:r>
              <a:rPr lang="en-US" sz="1400" dirty="0" smtClean="0"/>
              <a:t>ver 90% rated performance as successful in educating students</a:t>
            </a:r>
          </a:p>
          <a:p>
            <a:pPr marL="171450" indent="-171450"/>
            <a:r>
              <a:rPr lang="en-US" sz="1400" dirty="0" smtClean="0"/>
              <a:t>63% reported that performance started a discussion in the classroom</a:t>
            </a:r>
          </a:p>
          <a:p>
            <a:pPr lvl="1"/>
            <a:endParaRPr lang="en-US" sz="140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6" y="989556"/>
            <a:ext cx="5533347" cy="149594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83" y="2611807"/>
            <a:ext cx="2884829" cy="156656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77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and Sustainable Features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048208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For Teachers</a:t>
            </a:r>
          </a:p>
          <a:p>
            <a:pPr lvl="1"/>
            <a:r>
              <a:rPr lang="en-US" sz="1400" dirty="0" smtClean="0"/>
              <a:t>Facilitation Guide: Introducing Mental Health to Students</a:t>
            </a:r>
          </a:p>
          <a:p>
            <a:pPr lvl="1"/>
            <a:r>
              <a:rPr lang="en-US" sz="1400" dirty="0" smtClean="0"/>
              <a:t>Classroom Activities: Dice of Wellness &amp; Compliment Catcher</a:t>
            </a:r>
          </a:p>
          <a:p>
            <a:pPr lvl="1"/>
            <a:r>
              <a:rPr lang="en-US" sz="1400" dirty="0" smtClean="0"/>
              <a:t>Lesson Plans</a:t>
            </a:r>
          </a:p>
          <a:p>
            <a:pPr lvl="1"/>
            <a:r>
              <a:rPr lang="en-US" sz="1400" dirty="0" smtClean="0"/>
              <a:t>Letter to Parents (English and </a:t>
            </a:r>
          </a:p>
          <a:p>
            <a:pPr marL="457200" lvl="1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Spanish)</a:t>
            </a:r>
          </a:p>
          <a:p>
            <a:pPr lvl="1"/>
            <a:r>
              <a:rPr lang="en-US" sz="1400" dirty="0" smtClean="0"/>
              <a:t>Webinar #1: Introduction to the </a:t>
            </a:r>
          </a:p>
          <a:p>
            <a:pPr marL="457200" lvl="1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Walk In Our Shoes School </a:t>
            </a:r>
          </a:p>
          <a:p>
            <a:pPr marL="457200" lvl="1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Performance</a:t>
            </a:r>
          </a:p>
          <a:p>
            <a:pPr lvl="1"/>
            <a:r>
              <a:rPr lang="en-US" sz="1400" dirty="0" smtClean="0"/>
              <a:t>Webinar #2: How to Integrate </a:t>
            </a:r>
          </a:p>
          <a:p>
            <a:pPr marL="457200" lvl="1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Walk In Our Shoes in the </a:t>
            </a:r>
          </a:p>
          <a:p>
            <a:pPr marL="457200" lvl="1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Classroom</a:t>
            </a:r>
          </a:p>
          <a:p>
            <a:pPr lvl="1"/>
            <a:r>
              <a:rPr lang="en-US" sz="1400" dirty="0" smtClean="0"/>
              <a:t>Video Performance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58" y="1048208"/>
            <a:ext cx="2183493" cy="291132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66" y="1907703"/>
            <a:ext cx="2073050" cy="277679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091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and Sustainable Features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048208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For Youth</a:t>
            </a:r>
          </a:p>
          <a:p>
            <a:pPr lvl="1"/>
            <a:r>
              <a:rPr lang="en-US" sz="1400" dirty="0" smtClean="0"/>
              <a:t>Animated youth narrative stories</a:t>
            </a:r>
          </a:p>
          <a:p>
            <a:pPr lvl="1"/>
            <a:r>
              <a:rPr lang="en-US" sz="1400" dirty="0" smtClean="0"/>
              <a:t>Myth vs. fact sheets</a:t>
            </a:r>
          </a:p>
          <a:p>
            <a:pPr lvl="1"/>
            <a:r>
              <a:rPr lang="en-US" sz="1400" dirty="0" smtClean="0"/>
              <a:t>Mental health challenges defined</a:t>
            </a:r>
          </a:p>
          <a:p>
            <a:pPr lvl="1"/>
            <a:r>
              <a:rPr lang="en-US" sz="1400" dirty="0" smtClean="0"/>
              <a:t>Create your own shoe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10" y="2476171"/>
            <a:ext cx="2152951" cy="175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8" y="2439127"/>
            <a:ext cx="2124372" cy="1743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91" y="2680030"/>
            <a:ext cx="2152951" cy="1800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18" y="2922078"/>
            <a:ext cx="2133898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is Walk In Our Shoes?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126418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Statewide education campaign focused on mental health and the elimination of stigma.</a:t>
            </a:r>
          </a:p>
          <a:p>
            <a:r>
              <a:rPr lang="en-US" sz="1400" dirty="0" smtClean="0"/>
              <a:t>Seeks to eliminate bias and prejudice by de-bunking myths and educating 9-13 year olds about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mental health and wellness.</a:t>
            </a:r>
          </a:p>
          <a:p>
            <a:r>
              <a:rPr lang="en-US" sz="1400" dirty="0" smtClean="0"/>
              <a:t>Promotes help-seeking by encouraging kids to talk about mental health and confide in a trusted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adult.</a:t>
            </a:r>
          </a:p>
          <a:p>
            <a:r>
              <a:rPr lang="en-US" sz="1400" dirty="0" smtClean="0"/>
              <a:t>Utilizes positive, authentic and age-appropriate stories. </a:t>
            </a:r>
          </a:p>
          <a:p>
            <a:endParaRPr lang="en-US" sz="1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4" descr="http://walkinourshoes.org/img/en/shoe-creator/shoes/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678" y="3044552"/>
            <a:ext cx="1876915" cy="1156550"/>
          </a:xfrm>
          <a:prstGeom prst="rect">
            <a:avLst/>
          </a:prstGeom>
          <a:noFill/>
        </p:spPr>
      </p:pic>
      <p:pic>
        <p:nvPicPr>
          <p:cNvPr id="5" name="Picture 6" descr="http://walkinourshoes.org/img/en/shoe-creator/shoes/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05702"/>
            <a:ext cx="2102249" cy="1295400"/>
          </a:xfrm>
          <a:prstGeom prst="rect">
            <a:avLst/>
          </a:prstGeom>
          <a:noFill/>
        </p:spPr>
      </p:pic>
      <p:pic>
        <p:nvPicPr>
          <p:cNvPr id="7" name="Picture 10" descr="http://walkinourshoes.org/img/en/shoe-creator/shoes/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4308" y="2830545"/>
            <a:ext cx="1839468" cy="1133475"/>
          </a:xfrm>
          <a:prstGeom prst="rect">
            <a:avLst/>
          </a:prstGeom>
          <a:noFill/>
        </p:spPr>
      </p:pic>
      <p:pic>
        <p:nvPicPr>
          <p:cNvPr id="9" name="Picture 2" descr="http://walkinourshoes.org/img/en/shoe-creator/shoes/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0778" y="2754345"/>
            <a:ext cx="1963130" cy="1209675"/>
          </a:xfrm>
          <a:prstGeom prst="rect">
            <a:avLst/>
          </a:prstGeom>
          <a:noFill/>
        </p:spPr>
      </p:pic>
      <p:pic>
        <p:nvPicPr>
          <p:cNvPr id="8" name="Picture 8" descr="http://walkinourshoes.org/img/en/shoe-creator/shoes/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7062" y="3050347"/>
            <a:ext cx="1451166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2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Answers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5" y="1048208"/>
            <a:ext cx="8312537" cy="34082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For more information, visit </a:t>
            </a:r>
            <a:r>
              <a:rPr lang="en-US" sz="1400" dirty="0" smtClean="0">
                <a:hlinkClick r:id="rId3"/>
              </a:rPr>
              <a:t>www.WalkInOurShoes.org</a:t>
            </a:r>
            <a:r>
              <a:rPr lang="en-US" sz="1400" dirty="0" smtClean="0"/>
              <a:t> or </a:t>
            </a:r>
            <a:r>
              <a:rPr lang="en-US" sz="1400" dirty="0" smtClean="0">
                <a:hlinkClick r:id="rId4"/>
              </a:rPr>
              <a:t>www.PonteEnMisZapatos.org</a:t>
            </a:r>
            <a:r>
              <a:rPr lang="en-US" sz="1400" dirty="0" smtClean="0"/>
              <a:t>, or contact us at:</a:t>
            </a:r>
          </a:p>
          <a:p>
            <a:endParaRPr lang="en-US" sz="1400" dirty="0" smtClean="0"/>
          </a:p>
          <a:p>
            <a:r>
              <a:rPr lang="en-US" sz="1400" dirty="0" smtClean="0"/>
              <a:t>Monica Nepomuceno</a:t>
            </a:r>
            <a:r>
              <a:rPr lang="en-US" sz="1400" dirty="0"/>
              <a:t>: </a:t>
            </a:r>
            <a:r>
              <a:rPr lang="en-US" sz="1400" dirty="0" smtClean="0">
                <a:hlinkClick r:id="rId5"/>
              </a:rPr>
              <a:t>mnepomuceno@cde.ca.gov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Diane </a:t>
            </a:r>
            <a:r>
              <a:rPr lang="en-US" sz="1400" dirty="0"/>
              <a:t>Lampe: </a:t>
            </a:r>
            <a:r>
              <a:rPr lang="en-US" sz="1400" dirty="0" smtClean="0">
                <a:hlinkClick r:id="rId6"/>
              </a:rPr>
              <a:t>dlampe@scoe.net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Larry </a:t>
            </a:r>
            <a:r>
              <a:rPr lang="en-US" sz="1400" dirty="0"/>
              <a:t>Bye: </a:t>
            </a:r>
            <a:r>
              <a:rPr lang="en-US" sz="1400" dirty="0" smtClean="0">
                <a:hlinkClick r:id="rId7"/>
              </a:rPr>
              <a:t>bye-larry@norc.org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Kate Calderazzo: </a:t>
            </a:r>
            <a:r>
              <a:rPr lang="en-US" sz="1400" dirty="0" smtClean="0">
                <a:hlinkClick r:id="rId8"/>
              </a:rPr>
              <a:t>kcalderazzo@rs-e.com</a:t>
            </a:r>
            <a:r>
              <a:rPr lang="en-US" sz="1400" dirty="0" smtClean="0"/>
              <a:t>  </a:t>
            </a:r>
          </a:p>
          <a:p>
            <a:r>
              <a:rPr lang="en-US" sz="1400" dirty="0" smtClean="0"/>
              <a:t>Nicole Jarred: </a:t>
            </a:r>
            <a:r>
              <a:rPr lang="en-US" sz="1400" dirty="0" smtClean="0">
                <a:hlinkClick r:id="rId9"/>
              </a:rPr>
              <a:t>njarred@rs-e.com</a:t>
            </a:r>
            <a:r>
              <a:rPr lang="en-US" sz="1400" dirty="0" smtClean="0"/>
              <a:t>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79" y="971972"/>
            <a:ext cx="3156894" cy="1216971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C:\Users\kate\AppData\Local\Microsoft\Windows\Temporary Internet Files\Content.Outlook\KVFSEO6U\EMM funding bugs v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73" y="4017387"/>
            <a:ext cx="2907792" cy="7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target this age group?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1083" y="1103971"/>
            <a:ext cx="7705493" cy="3077736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0" indent="0">
              <a:lnSpc>
                <a:spcPct val="80000"/>
              </a:lnSpc>
              <a:buFont typeface="Arial"/>
              <a:buNone/>
            </a:pPr>
            <a:endParaRPr lang="en-US" sz="2000" dirty="0" err="1" smtClean="0">
              <a:latin typeface="Arial"/>
              <a:cs typeface="Arial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05786" y="1068074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Stigma is </a:t>
            </a:r>
            <a:r>
              <a:rPr lang="en-US" sz="1400" dirty="0"/>
              <a:t>developed during the “tween” years of development (9-13 years old). </a:t>
            </a:r>
            <a:endParaRPr lang="en-US" sz="1400" dirty="0" smtClean="0"/>
          </a:p>
          <a:p>
            <a:r>
              <a:rPr lang="en-US" sz="1400" dirty="0" smtClean="0"/>
              <a:t>Teachers </a:t>
            </a:r>
            <a:r>
              <a:rPr lang="en-US" sz="1400" dirty="0"/>
              <a:t>and parents are the secondary audiences of this campaign as they are influential </a:t>
            </a:r>
            <a:r>
              <a:rPr lang="en-US" sz="1400" dirty="0" smtClean="0"/>
              <a:t>role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models </a:t>
            </a:r>
            <a:r>
              <a:rPr lang="en-US" sz="1400" dirty="0"/>
              <a:t>for this age </a:t>
            </a:r>
            <a:r>
              <a:rPr lang="en-US" sz="1400" dirty="0" smtClean="0"/>
              <a:t>group. 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68" y="2467884"/>
            <a:ext cx="5032130" cy="204176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114998"/>
            <a:ext cx="3075157" cy="173113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379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Survey</a:t>
            </a:r>
            <a:endParaRPr lang="en-US" dirty="0"/>
          </a:p>
        </p:txBody>
      </p:sp>
      <p:sp>
        <p:nvSpPr>
          <p:cNvPr id="3" name="Text Placeholder 2"/>
          <p:cNvSpPr txBox="1">
            <a:spLocks noChangeAspect="1"/>
          </p:cNvSpPr>
          <p:nvPr/>
        </p:nvSpPr>
        <p:spPr>
          <a:xfrm>
            <a:off x="505786" y="1018315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400" dirty="0" smtClean="0"/>
              <a:t>A baseline survey was conducted of California’s middle school youth (11- to 13-year olds). </a:t>
            </a:r>
          </a:p>
          <a:p>
            <a:pPr marL="285750" indent="-285750"/>
            <a:r>
              <a:rPr lang="en-US" sz="1400" dirty="0" smtClean="0"/>
              <a:t>RSE produced targeted education points: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Mental health challenges are common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There are different kinds of mental health challenges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People with mental health challenges can manage/recover to live normal and </a:t>
            </a:r>
            <a:r>
              <a:rPr lang="en-US" sz="1400" dirty="0" smtClean="0"/>
              <a:t>healthy lives</a:t>
            </a:r>
            <a:endParaRPr lang="en-US" sz="1400" dirty="0"/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The vast majority of people with mental health challenges are as predictable and non-violent as anyone else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Young people are encouraged to speak up and ask questions about mental </a:t>
            </a:r>
            <a:r>
              <a:rPr lang="en-US" sz="1400" dirty="0" smtClean="0"/>
              <a:t>health</a:t>
            </a:r>
          </a:p>
          <a:p>
            <a:pPr lvl="1"/>
            <a:endParaRPr lang="en-US" sz="800" dirty="0" smtClean="0"/>
          </a:p>
          <a:p>
            <a:pPr lvl="1"/>
            <a:endParaRPr lang="en-US" sz="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35" y="3101252"/>
            <a:ext cx="2559329" cy="170621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65" y="3101252"/>
            <a:ext cx="2992877" cy="170621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091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05786" y="1105998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Background</a:t>
            </a:r>
          </a:p>
          <a:p>
            <a:r>
              <a:rPr lang="en-US" sz="1400" dirty="0" smtClean="0"/>
              <a:t>Tweens </a:t>
            </a:r>
            <a:r>
              <a:rPr lang="en-US" sz="1400" dirty="0"/>
              <a:t>generally look </a:t>
            </a:r>
            <a:r>
              <a:rPr lang="en-US" sz="1400" dirty="0" smtClean="0"/>
              <a:t>for information from </a:t>
            </a:r>
            <a:r>
              <a:rPr lang="en-US" sz="1400" dirty="0"/>
              <a:t>entertainment media and </a:t>
            </a:r>
            <a:r>
              <a:rPr lang="en-US" sz="1400" dirty="0" smtClean="0"/>
              <a:t>older </a:t>
            </a:r>
            <a:r>
              <a:rPr lang="en-US" sz="1400" dirty="0"/>
              <a:t>teenage </a:t>
            </a:r>
            <a:r>
              <a:rPr lang="en-US" sz="1400" dirty="0" smtClean="0"/>
              <a:t>counterparts. </a:t>
            </a:r>
            <a:endParaRPr lang="en-US" sz="1400" dirty="0"/>
          </a:p>
          <a:p>
            <a:r>
              <a:rPr lang="en-US" sz="1400" dirty="0"/>
              <a:t>These sources often typecast behaviors and appearances into outcast groups described </a:t>
            </a:r>
            <a:r>
              <a:rPr lang="en-US" sz="1400" dirty="0" smtClean="0"/>
              <a:t>with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derogatory </a:t>
            </a:r>
            <a:r>
              <a:rPr lang="en-US" sz="1400" dirty="0"/>
              <a:t>terms such as “emo,” “cutter,” etc</a:t>
            </a:r>
            <a:r>
              <a:rPr lang="en-US" sz="1400" dirty="0" smtClean="0"/>
              <a:t>.</a:t>
            </a:r>
          </a:p>
          <a:p>
            <a:pPr>
              <a:buNone/>
            </a:pPr>
            <a:endParaRPr lang="en-US" sz="1200" dirty="0" smtClean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67" y="2442275"/>
            <a:ext cx="5924811" cy="23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05786" y="993264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1400" b="1" dirty="0" smtClean="0"/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endParaRPr lang="en-US" sz="1400" b="1" dirty="0" smtClean="0"/>
          </a:p>
          <a:p>
            <a:pPr>
              <a:buNone/>
            </a:pPr>
            <a:r>
              <a:rPr lang="en-US" sz="1400" b="1" dirty="0" smtClean="0"/>
              <a:t>Creative </a:t>
            </a:r>
            <a:r>
              <a:rPr lang="en-US" sz="1400" b="1" dirty="0"/>
              <a:t>Strategy</a:t>
            </a:r>
          </a:p>
          <a:p>
            <a:r>
              <a:rPr lang="en-US" sz="1400" dirty="0"/>
              <a:t>Use the voice of the older teenage group to share personal stories about mental health </a:t>
            </a:r>
            <a:r>
              <a:rPr lang="en-US" sz="1400" dirty="0" smtClean="0"/>
              <a:t>challenges.</a:t>
            </a:r>
            <a:endParaRPr lang="en-US" sz="1400" dirty="0"/>
          </a:p>
          <a:p>
            <a:r>
              <a:rPr lang="en-US" sz="1400" dirty="0" smtClean="0"/>
              <a:t>Protect </a:t>
            </a:r>
            <a:r>
              <a:rPr lang="en-US" sz="1400" dirty="0"/>
              <a:t>against stigma through </a:t>
            </a:r>
            <a:r>
              <a:rPr lang="en-US" sz="1400" dirty="0" smtClean="0"/>
              <a:t>education.</a:t>
            </a:r>
            <a:endParaRPr lang="en-US" sz="1400" dirty="0"/>
          </a:p>
          <a:p>
            <a:pPr>
              <a:spcBef>
                <a:spcPts val="0"/>
              </a:spcBef>
              <a:buNone/>
            </a:pPr>
            <a:endParaRPr lang="en-US" sz="1400" dirty="0" smtClean="0"/>
          </a:p>
          <a:p>
            <a:pPr>
              <a:spcAft>
                <a:spcPts val="600"/>
              </a:spcAft>
              <a:buNone/>
            </a:pPr>
            <a:r>
              <a:rPr lang="en-US" sz="1400" b="1" dirty="0" smtClean="0"/>
              <a:t>Media </a:t>
            </a:r>
            <a:r>
              <a:rPr lang="en-US" sz="1400" b="1" dirty="0"/>
              <a:t>Strategy</a:t>
            </a:r>
          </a:p>
          <a:p>
            <a:pPr marL="285750" indent="-285750">
              <a:spcBef>
                <a:spcPts val="0"/>
              </a:spcBef>
            </a:pPr>
            <a:r>
              <a:rPr lang="en-US" sz="1400" dirty="0"/>
              <a:t>Combine new and traditional tactics to help inform youth and </a:t>
            </a: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illuminate </a:t>
            </a:r>
            <a:r>
              <a:rPr lang="en-US" sz="1400" dirty="0"/>
              <a:t>the </a:t>
            </a:r>
            <a:r>
              <a:rPr lang="en-US" sz="1400" dirty="0" smtClean="0"/>
              <a:t>new </a:t>
            </a:r>
            <a:r>
              <a:rPr lang="en-US" sz="1400" dirty="0"/>
              <a:t>norms. </a:t>
            </a:r>
            <a:endParaRPr lang="en-US" sz="1400" dirty="0" smtClean="0"/>
          </a:p>
          <a:p>
            <a:pPr marL="285750" indent="-285750"/>
            <a:r>
              <a:rPr lang="en-US" sz="1400" dirty="0" smtClean="0"/>
              <a:t>Online advertising</a:t>
            </a:r>
          </a:p>
          <a:p>
            <a:pPr marL="285750" indent="-285750"/>
            <a:r>
              <a:rPr lang="en-US" sz="1400" dirty="0" smtClean="0"/>
              <a:t>Radio advertising</a:t>
            </a:r>
            <a:endParaRPr lang="en-US" sz="1400" dirty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63" y="993264"/>
            <a:ext cx="5733342" cy="74865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18" y="3157454"/>
            <a:ext cx="2677174" cy="149730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128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Elements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3677"/>
            <a:ext cx="2511842" cy="3008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7605868-B08C-0A4B-B189-08B96E8C79C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08592" y="990600"/>
            <a:ext cx="6269615" cy="3669268"/>
            <a:chOff x="1197985" y="1371600"/>
            <a:chExt cx="6498215" cy="4419600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3099342288"/>
                </p:ext>
              </p:extLst>
            </p:nvPr>
          </p:nvGraphicFramePr>
          <p:xfrm>
            <a:off x="1197985" y="1371600"/>
            <a:ext cx="6498215" cy="4419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1447800" y="5001532"/>
              <a:ext cx="6019800" cy="407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Comprehensive campaign targeting 9-13 year olds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1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Ponte En </a:t>
            </a:r>
            <a:r>
              <a:rPr lang="en-US" dirty="0" err="1" smtClean="0"/>
              <a:t>Mis</a:t>
            </a:r>
            <a:r>
              <a:rPr lang="en-US" dirty="0" smtClean="0"/>
              <a:t> </a:t>
            </a:r>
            <a:r>
              <a:rPr lang="en-US" dirty="0" err="1" smtClean="0"/>
              <a:t>Zapatos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131050"/>
            <a:ext cx="8181014" cy="340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Spanish-language campaign to ensure cultural competency.</a:t>
            </a:r>
          </a:p>
          <a:p>
            <a:r>
              <a:rPr lang="en-US" sz="1400" dirty="0" smtClean="0"/>
              <a:t>Cultural experts provided assistance in content and resources.</a:t>
            </a:r>
          </a:p>
          <a:p>
            <a:r>
              <a:rPr lang="en-US" sz="1400" dirty="0" smtClean="0"/>
              <a:t>Spanish resources include:</a:t>
            </a:r>
          </a:p>
          <a:p>
            <a:pPr lvl="1"/>
            <a:r>
              <a:rPr lang="en-US" sz="1400" dirty="0" smtClean="0"/>
              <a:t>Spanish-language website </a:t>
            </a:r>
          </a:p>
          <a:p>
            <a:pPr marL="457200" lvl="1" indent="0">
              <a:buNone/>
            </a:pPr>
            <a:r>
              <a:rPr lang="en-US" sz="1400" dirty="0" smtClean="0"/>
              <a:t>      (www.PonteEnMisZapatos.com)</a:t>
            </a:r>
          </a:p>
          <a:p>
            <a:pPr lvl="1"/>
            <a:r>
              <a:rPr lang="en-US" sz="1400" dirty="0" smtClean="0"/>
              <a:t>Three in-language narratives for </a:t>
            </a:r>
          </a:p>
          <a:p>
            <a:pPr marL="457200" lvl="1" indent="0">
              <a:buNone/>
            </a:pPr>
            <a:r>
              <a:rPr lang="en-US" sz="1400" dirty="0" smtClean="0"/>
              <a:t>       Spanish-speakers.</a:t>
            </a:r>
          </a:p>
          <a:p>
            <a:pPr lvl="1"/>
            <a:r>
              <a:rPr lang="en-US" sz="1400" dirty="0" smtClean="0"/>
              <a:t>In-language myth and fact sheets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9" y="2179530"/>
            <a:ext cx="4602716" cy="246337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6" y="3486373"/>
            <a:ext cx="2536945" cy="13521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1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5786" y="1105998"/>
            <a:ext cx="8181014" cy="3603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" indent="-228600" algn="l" defTabSz="457200" rtl="0" eaLnBrk="1" latinLnBrk="0" hangingPunct="1">
              <a:spcBef>
                <a:spcPts val="600"/>
              </a:spcBef>
              <a:buClr>
                <a:schemeClr val="tx2"/>
              </a:buClr>
              <a:buSzPct val="71000"/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SzPct val="80000"/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Strategic Council</a:t>
            </a:r>
          </a:p>
          <a:p>
            <a:r>
              <a:rPr lang="en-US" sz="1400" dirty="0" smtClean="0"/>
              <a:t>Child development experts to ensure that all materials are age-appropriate. Experts from a variety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of institutions:</a:t>
            </a:r>
          </a:p>
          <a:p>
            <a:pPr lvl="1"/>
            <a:r>
              <a:rPr lang="en-US" sz="1200" dirty="0" smtClean="0"/>
              <a:t>California Department of Education</a:t>
            </a:r>
          </a:p>
          <a:p>
            <a:pPr lvl="1"/>
            <a:r>
              <a:rPr lang="en-US" sz="1200" dirty="0" smtClean="0"/>
              <a:t>Sacramento County Office of Education</a:t>
            </a:r>
          </a:p>
          <a:p>
            <a:pPr lvl="1"/>
            <a:r>
              <a:rPr lang="en-US" sz="1200" dirty="0" smtClean="0"/>
              <a:t>Chico Unified School District</a:t>
            </a:r>
          </a:p>
          <a:p>
            <a:pPr lvl="1"/>
            <a:r>
              <a:rPr lang="en-US" sz="1200" dirty="0" smtClean="0"/>
              <a:t>Sacramento City Unified School District</a:t>
            </a:r>
          </a:p>
          <a:p>
            <a:r>
              <a:rPr lang="en-US" sz="1400" dirty="0" smtClean="0"/>
              <a:t>Mental health experts to make sure that materials are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non-triggering.</a:t>
            </a:r>
          </a:p>
          <a:p>
            <a:r>
              <a:rPr lang="en-US" sz="1400" dirty="0" smtClean="0"/>
              <a:t>Cultural experts to check that all materials are culturally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  <a:r>
              <a:rPr lang="en-US" sz="1400" dirty="0" smtClean="0"/>
              <a:t>    competent.</a:t>
            </a:r>
          </a:p>
          <a:p>
            <a:pPr>
              <a:buNone/>
            </a:pPr>
            <a:endParaRPr lang="en-US" sz="1200" dirty="0" smtClean="0"/>
          </a:p>
          <a:p>
            <a:endParaRPr lang="en-US" sz="1200" dirty="0"/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78" y="2743793"/>
            <a:ext cx="3473631" cy="1953466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195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SE palette">
      <a:dk1>
        <a:srgbClr val="544A42"/>
      </a:dk1>
      <a:lt1>
        <a:sysClr val="window" lastClr="FFFFFF"/>
      </a:lt1>
      <a:dk2>
        <a:srgbClr val="AC082F"/>
      </a:dk2>
      <a:lt2>
        <a:srgbClr val="D3CEC5"/>
      </a:lt2>
      <a:accent1>
        <a:srgbClr val="EDA021"/>
      </a:accent1>
      <a:accent2>
        <a:srgbClr val="5DA450"/>
      </a:accent2>
      <a:accent3>
        <a:srgbClr val="0098AD"/>
      </a:accent3>
      <a:accent4>
        <a:srgbClr val="005091"/>
      </a:accent4>
      <a:accent5>
        <a:srgbClr val="3B5191"/>
      </a:accent5>
      <a:accent6>
        <a:srgbClr val="0C082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SE palette">
      <a:dk1>
        <a:srgbClr val="544A42"/>
      </a:dk1>
      <a:lt1>
        <a:sysClr val="window" lastClr="FFFFFF"/>
      </a:lt1>
      <a:dk2>
        <a:srgbClr val="AC082F"/>
      </a:dk2>
      <a:lt2>
        <a:srgbClr val="D3CEC5"/>
      </a:lt2>
      <a:accent1>
        <a:srgbClr val="EDA021"/>
      </a:accent1>
      <a:accent2>
        <a:srgbClr val="5DA450"/>
      </a:accent2>
      <a:accent3>
        <a:srgbClr val="0098AD"/>
      </a:accent3>
      <a:accent4>
        <a:srgbClr val="005091"/>
      </a:accent4>
      <a:accent5>
        <a:srgbClr val="3B5191"/>
      </a:accent5>
      <a:accent6>
        <a:srgbClr val="0C082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normAutofit/>
      </a:bodyPr>
      <a:lstStyle>
        <a:defPPr marL="0" indent="0">
          <a:lnSpc>
            <a:spcPct val="80000"/>
          </a:lnSpc>
          <a:buFont typeface="Arial"/>
          <a:buNone/>
          <a:defRPr sz="2000"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RSE palette">
      <a:dk1>
        <a:srgbClr val="544A42"/>
      </a:dk1>
      <a:lt1>
        <a:sysClr val="window" lastClr="FFFFFF"/>
      </a:lt1>
      <a:dk2>
        <a:srgbClr val="AC082F"/>
      </a:dk2>
      <a:lt2>
        <a:srgbClr val="D3CEC5"/>
      </a:lt2>
      <a:accent1>
        <a:srgbClr val="EDA021"/>
      </a:accent1>
      <a:accent2>
        <a:srgbClr val="5DA450"/>
      </a:accent2>
      <a:accent3>
        <a:srgbClr val="0098AD"/>
      </a:accent3>
      <a:accent4>
        <a:srgbClr val="005091"/>
      </a:accent4>
      <a:accent5>
        <a:srgbClr val="3B5191"/>
      </a:accent5>
      <a:accent6>
        <a:srgbClr val="0C082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chemeClr val="tx1"/>
            </a:solidFill>
            <a:latin typeface="Arial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12189</TotalTime>
  <Words>1924</Words>
  <Application>Microsoft Office PowerPoint</Application>
  <PresentationFormat>On-screen Show (16:9)</PresentationFormat>
  <Paragraphs>316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Custom Design</vt:lpstr>
      <vt:lpstr>1_Custom Design</vt:lpstr>
      <vt:lpstr>PowerPoint Presentation</vt:lpstr>
      <vt:lpstr>What is Walk In Our Shoes?</vt:lpstr>
      <vt:lpstr>Why target this age group?</vt:lpstr>
      <vt:lpstr>Baseline Survey</vt:lpstr>
      <vt:lpstr>Strategy</vt:lpstr>
      <vt:lpstr>Strategy</vt:lpstr>
      <vt:lpstr>Interactive Elements</vt:lpstr>
      <vt:lpstr>Ponte En Mis Zapatos</vt:lpstr>
      <vt:lpstr>Collaboration</vt:lpstr>
      <vt:lpstr>Collaboration</vt:lpstr>
      <vt:lpstr>School Performance Tour</vt:lpstr>
      <vt:lpstr>School Performance Tour</vt:lpstr>
      <vt:lpstr>PowerPoint Presentation</vt:lpstr>
      <vt:lpstr>Feedback from School Tour</vt:lpstr>
      <vt:lpstr>Evaluation </vt:lpstr>
      <vt:lpstr>Evaluation </vt:lpstr>
      <vt:lpstr>Evaluation </vt:lpstr>
      <vt:lpstr>Resources and Sustainable Features</vt:lpstr>
      <vt:lpstr>Resources and Sustainable Features</vt:lpstr>
      <vt:lpstr>Questions &amp; Answers</vt:lpstr>
    </vt:vector>
  </TitlesOfParts>
  <Company>RSE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Nelson</dc:creator>
  <cp:lastModifiedBy>Allie Delehant</cp:lastModifiedBy>
  <cp:revision>118</cp:revision>
  <cp:lastPrinted>2015-02-17T19:47:26Z</cp:lastPrinted>
  <dcterms:created xsi:type="dcterms:W3CDTF">2014-07-26T00:41:21Z</dcterms:created>
  <dcterms:modified xsi:type="dcterms:W3CDTF">2017-05-22T18:34:36Z</dcterms:modified>
</cp:coreProperties>
</file>